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3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1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1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6473-A76D-4A36-81E9-D46E2089231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F7E7-6627-47EA-A197-B436BDDB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12214" y="1858486"/>
            <a:ext cx="163088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Non-reactive</a:t>
            </a:r>
          </a:p>
          <a:p>
            <a:pPr algn="ctr"/>
            <a:r>
              <a:rPr lang="en-US" sz="1400" b="1" dirty="0" smtClean="0">
                <a:latin typeface="+mj-lt"/>
              </a:rPr>
              <a:t>(no further testing)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5981" y="1931618"/>
            <a:ext cx="304799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Reactive HIV-1 Ag/HIV-1 Ab/HIV-2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62399" y="2461736"/>
            <a:ext cx="457200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Reflex to HIV1/2 </a:t>
            </a:r>
            <a:r>
              <a:rPr lang="en-US" sz="1400" b="1" spc="-25" dirty="0" smtClean="0">
                <a:latin typeface="+mj-lt"/>
                <a:cs typeface="Arial" panose="020B0604020202020204" pitchFamily="34" charset="0"/>
              </a:rPr>
              <a:t>Ab </a:t>
            </a:r>
            <a:r>
              <a:rPr lang="en-US" sz="1400" b="1" spc="-5" dirty="0" smtClean="0">
                <a:latin typeface="+mj-lt"/>
                <a:cs typeface="Arial" panose="020B0604020202020204" pitchFamily="34" charset="0"/>
              </a:rPr>
              <a:t>Supplemental/Differentiation (HIVSD) </a:t>
            </a:r>
            <a:endParaRPr lang="en-US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18115" y="3505200"/>
            <a:ext cx="14426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HIV-1 positive or indeterminate</a:t>
            </a:r>
            <a:endParaRPr lang="en-US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8045" y="3505200"/>
            <a:ext cx="15510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HIV-2 positive or indeterminate</a:t>
            </a:r>
            <a:endParaRPr lang="en-US" sz="1400" b="1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30682" y="4417417"/>
            <a:ext cx="27857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Reflex to </a:t>
            </a:r>
          </a:p>
          <a:p>
            <a:pPr algn="ctr"/>
            <a:r>
              <a:rPr lang="en-US" sz="1400" b="1" dirty="0" smtClean="0">
                <a:latin typeface="+mj-lt"/>
              </a:rPr>
              <a:t>HIV-2 DNA/RNA send out (FHV2Q)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33" name="Elbow Connector 32"/>
          <p:cNvCxnSpPr/>
          <p:nvPr/>
        </p:nvCxnSpPr>
        <p:spPr>
          <a:xfrm rot="5400000">
            <a:off x="1416089" y="1154847"/>
            <a:ext cx="384929" cy="1022348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2" idx="2"/>
            <a:endCxn id="25" idx="0"/>
          </p:cNvCxnSpPr>
          <p:nvPr/>
        </p:nvCxnSpPr>
        <p:spPr>
          <a:xfrm rot="16200000" flipH="1">
            <a:off x="4578212" y="-1050152"/>
            <a:ext cx="523287" cy="544025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5" idx="2"/>
            <a:endCxn id="27" idx="0"/>
          </p:cNvCxnSpPr>
          <p:nvPr/>
        </p:nvCxnSpPr>
        <p:spPr>
          <a:xfrm rot="5400000">
            <a:off x="6793021" y="1694775"/>
            <a:ext cx="222341" cy="131158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7" idx="2"/>
            <a:endCxn id="28" idx="0"/>
          </p:cNvCxnSpPr>
          <p:nvPr/>
        </p:nvCxnSpPr>
        <p:spPr>
          <a:xfrm rot="5400000">
            <a:off x="4876086" y="2132885"/>
            <a:ext cx="735687" cy="200894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7" idx="2"/>
            <a:endCxn id="29" idx="0"/>
          </p:cNvCxnSpPr>
          <p:nvPr/>
        </p:nvCxnSpPr>
        <p:spPr>
          <a:xfrm rot="5400000">
            <a:off x="5668138" y="2924937"/>
            <a:ext cx="735687" cy="4248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9" idx="2"/>
            <a:endCxn id="30" idx="0"/>
          </p:cNvCxnSpPr>
          <p:nvPr/>
        </p:nvCxnSpPr>
        <p:spPr>
          <a:xfrm rot="16200000" flipH="1">
            <a:off x="5629065" y="4222917"/>
            <a:ext cx="388997" cy="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8" idx="2"/>
            <a:endCxn id="119" idx="0"/>
          </p:cNvCxnSpPr>
          <p:nvPr/>
        </p:nvCxnSpPr>
        <p:spPr>
          <a:xfrm rot="5400000">
            <a:off x="3503996" y="3681954"/>
            <a:ext cx="388996" cy="108192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0" y="762000"/>
            <a:ext cx="4239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HIV Ag Ab with Reflex (&gt;2 y/o and older)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/>
              <a:t>  </a:t>
            </a:r>
          </a:p>
          <a:p>
            <a:pPr algn="ctr"/>
            <a:r>
              <a:rPr lang="en-US" b="1" dirty="0" smtClean="0"/>
              <a:t>(HIVSCR) </a:t>
            </a:r>
            <a:endParaRPr lang="en-US" b="1" dirty="0"/>
          </a:p>
        </p:txBody>
      </p:sp>
      <p:sp>
        <p:nvSpPr>
          <p:cNvPr id="105" name="object 6"/>
          <p:cNvSpPr txBox="1"/>
          <p:nvPr/>
        </p:nvSpPr>
        <p:spPr>
          <a:xfrm>
            <a:off x="4146583" y="674883"/>
            <a:ext cx="4946471" cy="10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ts val="1380"/>
              </a:lnSpc>
            </a:pPr>
            <a:r>
              <a:rPr lang="en-US" sz="1000" b="1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  <a:cs typeface="Arial"/>
              </a:rPr>
              <a:t>   </a:t>
            </a:r>
          </a:p>
          <a:p>
            <a:pPr marL="12700" marR="5080">
              <a:lnSpc>
                <a:spcPts val="138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  <a:cs typeface="Arial"/>
              </a:rPr>
              <a:t>* </a:t>
            </a:r>
            <a:r>
              <a:rPr lang="en-US" sz="1000" b="1" dirty="0">
                <a:latin typeface="+mj-lt"/>
                <a:cs typeface="Arial"/>
              </a:rPr>
              <a:t>For</a:t>
            </a:r>
            <a:r>
              <a:rPr lang="en-US" sz="1000" b="1" dirty="0">
                <a:solidFill>
                  <a:srgbClr val="FF0000"/>
                </a:solidFill>
                <a:latin typeface="+mj-lt"/>
                <a:cs typeface="Arial"/>
              </a:rPr>
              <a:t> HIV-1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  <a:cs typeface="Arial"/>
              </a:rPr>
              <a:t>RNA </a:t>
            </a:r>
            <a:r>
              <a:rPr lang="en-US" sz="1000" b="1" dirty="0">
                <a:latin typeface="+mj-lt"/>
                <a:cs typeface="Arial"/>
              </a:rPr>
              <a:t>Qualitative </a:t>
            </a:r>
            <a:r>
              <a:rPr lang="en-US" sz="1000" b="1" dirty="0" smtClean="0">
                <a:latin typeface="+mj-lt"/>
                <a:cs typeface="Arial"/>
              </a:rPr>
              <a:t>detection on </a:t>
            </a:r>
            <a:r>
              <a:rPr lang="en-US" sz="1000" b="1" dirty="0">
                <a:latin typeface="+mj-lt"/>
                <a:cs typeface="Arial"/>
              </a:rPr>
              <a:t>pediatric patients &lt; </a:t>
            </a:r>
            <a:r>
              <a:rPr lang="en-US" sz="1000" b="1" dirty="0" smtClean="0">
                <a:latin typeface="+mj-lt"/>
                <a:cs typeface="Arial"/>
              </a:rPr>
              <a:t>24 </a:t>
            </a:r>
            <a:r>
              <a:rPr lang="en-US" sz="1000" b="1" dirty="0">
                <a:latin typeface="+mj-lt"/>
                <a:cs typeface="Arial"/>
              </a:rPr>
              <a:t>months of age,  </a:t>
            </a:r>
            <a:r>
              <a:rPr lang="en-US" sz="1000" b="1" dirty="0" smtClean="0">
                <a:latin typeface="+mj-lt"/>
                <a:cs typeface="Arial"/>
              </a:rPr>
              <a:t>order:</a:t>
            </a:r>
          </a:p>
          <a:p>
            <a:pPr marL="12700" marR="5080">
              <a:lnSpc>
                <a:spcPts val="1380"/>
              </a:lnSpc>
            </a:pPr>
            <a:r>
              <a:rPr lang="en-US" sz="1000" b="1" dirty="0">
                <a:latin typeface="+mj-lt"/>
                <a:cs typeface="Arial"/>
              </a:rPr>
              <a:t> </a:t>
            </a:r>
            <a:r>
              <a:rPr lang="en-US" sz="1000" b="1" dirty="0" smtClean="0">
                <a:latin typeface="+mj-lt"/>
                <a:cs typeface="Arial"/>
              </a:rPr>
              <a:t>     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  <a:cs typeface="Arial"/>
              </a:rPr>
              <a:t>HIVQL</a:t>
            </a:r>
            <a:r>
              <a:rPr lang="en-US" sz="1000" b="1" dirty="0" smtClean="0">
                <a:latin typeface="+mj-lt"/>
                <a:cs typeface="Arial"/>
              </a:rPr>
              <a:t>, specimen</a:t>
            </a:r>
            <a:r>
              <a:rPr lang="en-US" sz="1000" b="1" dirty="0">
                <a:latin typeface="+mj-lt"/>
                <a:cs typeface="Arial"/>
              </a:rPr>
              <a:t>:</a:t>
            </a:r>
            <a:r>
              <a:rPr lang="en-US" sz="1000" b="1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  <a:cs typeface="Arial"/>
              </a:rPr>
              <a:t>Blood</a:t>
            </a:r>
            <a:r>
              <a:rPr lang="en-US" sz="1000" b="1" dirty="0" smtClean="0">
                <a:latin typeface="+mj-lt"/>
                <a:cs typeface="Arial"/>
              </a:rPr>
              <a:t>, </a:t>
            </a:r>
            <a:r>
              <a:rPr lang="en-US" sz="1000" b="1" dirty="0">
                <a:latin typeface="+mj-lt"/>
                <a:cs typeface="Arial"/>
              </a:rPr>
              <a:t>lavender top EDTA (</a:t>
            </a:r>
            <a:r>
              <a:rPr lang="en-US" sz="1000" b="1" dirty="0" smtClean="0">
                <a:latin typeface="+mj-lt"/>
                <a:cs typeface="Arial"/>
              </a:rPr>
              <a:t>specimen minimum vol. 3 mL)</a:t>
            </a:r>
          </a:p>
          <a:p>
            <a:pPr marL="12700" marR="5080">
              <a:lnSpc>
                <a:spcPts val="1380"/>
              </a:lnSpc>
            </a:pPr>
            <a:r>
              <a:rPr lang="en-US" sz="1000" b="1" dirty="0" smtClean="0">
                <a:latin typeface="+mj-lt"/>
                <a:cs typeface="Arial"/>
              </a:rPr>
              <a:t>     </a:t>
            </a:r>
            <a:endParaRPr lang="da-DK" sz="1000" b="1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12700" marR="5080">
              <a:lnSpc>
                <a:spcPts val="1380"/>
              </a:lnSpc>
            </a:pPr>
            <a:endParaRPr lang="en-US" sz="1000" b="1" dirty="0">
              <a:latin typeface="+mj-lt"/>
              <a:cs typeface="Arial"/>
            </a:endParaRPr>
          </a:p>
          <a:p>
            <a:pPr marL="12700" marR="5080">
              <a:lnSpc>
                <a:spcPts val="1380"/>
              </a:lnSpc>
            </a:pPr>
            <a:endParaRPr lang="en-US" sz="1000" b="1" dirty="0" smtClean="0">
              <a:latin typeface="+mj-lt"/>
              <a:cs typeface="Arial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956758" y="3512498"/>
            <a:ext cx="14426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Both HIV-1 and HIV-2 negative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*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912821" y="4417416"/>
            <a:ext cx="248941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Reflex to </a:t>
            </a:r>
          </a:p>
          <a:p>
            <a:pPr algn="ctr"/>
            <a:r>
              <a:rPr lang="en-US" sz="1400" b="1" dirty="0" smtClean="0">
                <a:latin typeface="+mj-lt"/>
              </a:rPr>
              <a:t>HIV-1 RNA Viral Load (VILO) </a:t>
            </a:r>
          </a:p>
        </p:txBody>
      </p:sp>
      <p:cxnSp>
        <p:nvCxnSpPr>
          <p:cNvPr id="120" name="Elbow Connector 119"/>
          <p:cNvCxnSpPr>
            <a:stCxn id="27" idx="2"/>
            <a:endCxn id="118" idx="0"/>
          </p:cNvCxnSpPr>
          <p:nvPr/>
        </p:nvCxnSpPr>
        <p:spPr>
          <a:xfrm rot="5400000">
            <a:off x="4091759" y="1355856"/>
            <a:ext cx="742985" cy="35702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8" idx="2"/>
            <a:endCxn id="119" idx="0"/>
          </p:cNvCxnSpPr>
          <p:nvPr/>
        </p:nvCxnSpPr>
        <p:spPr>
          <a:xfrm rot="16200000" flipH="1">
            <a:off x="2726966" y="3986852"/>
            <a:ext cx="381698" cy="47942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bject 6"/>
          <p:cNvSpPr txBox="1"/>
          <p:nvPr/>
        </p:nvSpPr>
        <p:spPr>
          <a:xfrm>
            <a:off x="114584" y="3155667"/>
            <a:ext cx="1545682" cy="1333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345"/>
              </a:lnSpc>
            </a:pPr>
            <a:r>
              <a:rPr lang="en-US" sz="1200" b="1" dirty="0" smtClean="0">
                <a:solidFill>
                  <a:srgbClr val="0070C0"/>
                </a:solidFill>
                <a:cs typeface="Arial"/>
              </a:rPr>
              <a:t>* </a:t>
            </a:r>
            <a:r>
              <a:rPr lang="en-US" sz="1200" b="1" dirty="0" smtClean="0">
                <a:cs typeface="Arial"/>
              </a:rPr>
              <a:t>Consider </a:t>
            </a:r>
            <a:r>
              <a:rPr lang="en-US" sz="1200" b="1" dirty="0">
                <a:cs typeface="Arial"/>
              </a:rPr>
              <a:t>HIV-2 DNA/RNA </a:t>
            </a:r>
            <a:r>
              <a:rPr lang="en-US" sz="1200" b="1" dirty="0" smtClean="0">
                <a:cs typeface="Arial"/>
              </a:rPr>
              <a:t>send out based </a:t>
            </a:r>
            <a:r>
              <a:rPr lang="en-US" sz="1200" b="1" dirty="0">
                <a:cs typeface="Arial"/>
              </a:rPr>
              <a:t>on patient’s </a:t>
            </a:r>
            <a:r>
              <a:rPr lang="en-US" sz="1200" b="1" dirty="0" smtClean="0">
                <a:cs typeface="Arial"/>
              </a:rPr>
              <a:t>exposure history, order in EPIC “</a:t>
            </a:r>
            <a:r>
              <a:rPr lang="en-US" sz="1200" b="1" dirty="0">
                <a:cs typeface="Arial"/>
              </a:rPr>
              <a:t>Miscellaneous Lab </a:t>
            </a:r>
            <a:r>
              <a:rPr lang="en-US" sz="1200" b="1" dirty="0" smtClean="0">
                <a:cs typeface="Arial"/>
              </a:rPr>
              <a:t>Request,” indicate a </a:t>
            </a:r>
            <a:r>
              <a:rPr lang="en-US" sz="1200" b="1" dirty="0">
                <a:cs typeface="Arial"/>
              </a:rPr>
              <a:t>send out test to Mayo with code </a:t>
            </a:r>
            <a:r>
              <a:rPr lang="en-US" sz="1200" b="1" dirty="0" smtClean="0">
                <a:cs typeface="Arial"/>
              </a:rPr>
              <a:t>FHV2Q. </a:t>
            </a:r>
            <a:endParaRPr lang="en-US" sz="1200" b="1" dirty="0">
              <a:cs typeface="Arial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053114" y="5476125"/>
            <a:ext cx="144268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Undetected</a:t>
            </a:r>
            <a:endParaRPr lang="en-US" sz="1400" b="1" dirty="0"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165488" y="5476126"/>
            <a:ext cx="131614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Detected</a:t>
            </a:r>
            <a:endParaRPr lang="en-US" sz="1400" b="1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52400" y="5483423"/>
            <a:ext cx="13716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Detected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95788" y="5483423"/>
            <a:ext cx="144268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Undetected</a:t>
            </a:r>
            <a:endParaRPr lang="en-US" sz="1400" b="1" dirty="0">
              <a:latin typeface="+mj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52400" y="5962650"/>
            <a:ext cx="13716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HIV-1 Infection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1" name="Elbow Connector 140"/>
          <p:cNvCxnSpPr>
            <a:stCxn id="119" idx="2"/>
            <a:endCxn id="135" idx="0"/>
          </p:cNvCxnSpPr>
          <p:nvPr/>
        </p:nvCxnSpPr>
        <p:spPr>
          <a:xfrm rot="5400000">
            <a:off x="1726472" y="4052364"/>
            <a:ext cx="542787" cy="231933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119" idx="2"/>
            <a:endCxn id="133" idx="0"/>
          </p:cNvCxnSpPr>
          <p:nvPr/>
        </p:nvCxnSpPr>
        <p:spPr>
          <a:xfrm rot="16200000" flipH="1">
            <a:off x="3198249" y="4899916"/>
            <a:ext cx="535489" cy="6169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33" idx="2"/>
          </p:cNvCxnSpPr>
          <p:nvPr/>
        </p:nvCxnSpPr>
        <p:spPr>
          <a:xfrm rot="16200000" flipH="1">
            <a:off x="3682217" y="5876141"/>
            <a:ext cx="185100" cy="62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5167813" y="5990771"/>
            <a:ext cx="131149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HIV-2 Infection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57" name="Elbow Connector 156"/>
          <p:cNvCxnSpPr>
            <a:stCxn id="134" idx="2"/>
            <a:endCxn id="156" idx="0"/>
          </p:cNvCxnSpPr>
          <p:nvPr/>
        </p:nvCxnSpPr>
        <p:spPr>
          <a:xfrm rot="16200000" flipH="1">
            <a:off x="5720127" y="5887336"/>
            <a:ext cx="206868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lbow Connector 162"/>
          <p:cNvCxnSpPr>
            <a:stCxn id="30" idx="2"/>
            <a:endCxn id="136" idx="0"/>
          </p:cNvCxnSpPr>
          <p:nvPr/>
        </p:nvCxnSpPr>
        <p:spPr>
          <a:xfrm rot="16200000" flipH="1">
            <a:off x="6448954" y="4315246"/>
            <a:ext cx="542786" cy="17935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6547460" y="5990771"/>
            <a:ext cx="252034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Repeat HIV Ag/Ab (HIVSCR) in </a:t>
            </a:r>
          </a:p>
          <a:p>
            <a:pPr algn="ctr"/>
            <a:r>
              <a:rPr lang="en-US" sz="1400" b="1" dirty="0" smtClean="0">
                <a:latin typeface="+mj-lt"/>
              </a:rPr>
              <a:t>2-4 weeks for high risk patient</a:t>
            </a:r>
            <a:r>
              <a:rPr lang="en-US" sz="1200" b="1" dirty="0" smtClean="0">
                <a:latin typeface="+mj-lt"/>
              </a:rPr>
              <a:t>s</a:t>
            </a:r>
            <a:endParaRPr lang="en-US" sz="1200" b="1" dirty="0">
              <a:latin typeface="+mj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362200" y="5969000"/>
            <a:ext cx="259080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Repeat </a:t>
            </a:r>
            <a:r>
              <a:rPr lang="en-US" sz="1400" b="1" dirty="0">
                <a:latin typeface="+mj-lt"/>
              </a:rPr>
              <a:t>HIV </a:t>
            </a:r>
            <a:r>
              <a:rPr lang="en-US" sz="1400" b="1" dirty="0" smtClean="0">
                <a:latin typeface="+mj-lt"/>
              </a:rPr>
              <a:t>Ag/Ab (HIVSCR) </a:t>
            </a:r>
          </a:p>
          <a:p>
            <a:pPr algn="ctr"/>
            <a:r>
              <a:rPr lang="en-US" sz="1400" b="1" dirty="0" smtClean="0">
                <a:latin typeface="+mj-lt"/>
              </a:rPr>
              <a:t>in 2-4 </a:t>
            </a:r>
          </a:p>
          <a:p>
            <a:pPr algn="ctr"/>
            <a:r>
              <a:rPr lang="en-US" sz="1400" b="1" dirty="0" smtClean="0">
                <a:latin typeface="+mj-lt"/>
              </a:rPr>
              <a:t>weeks for high-risk patients</a:t>
            </a:r>
            <a:endParaRPr lang="en-US" sz="14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77482" y="0"/>
            <a:ext cx="71379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cap="small" dirty="0" smtClean="0">
                <a:solidFill>
                  <a:srgbClr val="C00000"/>
                </a:solidFill>
              </a:rPr>
              <a:t>HIV Testing Algorithm</a:t>
            </a:r>
            <a:endParaRPr lang="en-US" sz="3400" cap="small" dirty="0">
              <a:solidFill>
                <a:srgbClr val="C0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76199" y="609600"/>
            <a:ext cx="8686800" cy="0"/>
          </a:xfrm>
          <a:prstGeom prst="line">
            <a:avLst/>
          </a:prstGeom>
          <a:ln w="57150" cmpd="thinThick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5" idx="2"/>
            <a:endCxn id="138" idx="0"/>
          </p:cNvCxnSpPr>
          <p:nvPr/>
        </p:nvCxnSpPr>
        <p:spPr>
          <a:xfrm>
            <a:off x="838200" y="5791200"/>
            <a:ext cx="0" cy="17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36" idx="2"/>
          </p:cNvCxnSpPr>
          <p:nvPr/>
        </p:nvCxnSpPr>
        <p:spPr>
          <a:xfrm>
            <a:off x="7617131" y="5791200"/>
            <a:ext cx="0" cy="17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34" idx="0"/>
          </p:cNvCxnSpPr>
          <p:nvPr/>
        </p:nvCxnSpPr>
        <p:spPr>
          <a:xfrm flipH="1">
            <a:off x="5823561" y="5105398"/>
            <a:ext cx="2" cy="3707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university of chicago medicin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8276"/>
            <a:ext cx="1416422" cy="40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76199" y="6629400"/>
            <a:ext cx="183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Last Updated: March 2020</a:t>
            </a:r>
            <a:endParaRPr lang="en-US" sz="1000" dirty="0"/>
          </a:p>
        </p:txBody>
      </p:sp>
      <p:sp>
        <p:nvSpPr>
          <p:cNvPr id="12" name="Right Brace 11"/>
          <p:cNvSpPr/>
          <p:nvPr/>
        </p:nvSpPr>
        <p:spPr>
          <a:xfrm>
            <a:off x="1674876" y="3170907"/>
            <a:ext cx="155448" cy="13184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48045" y="6626034"/>
            <a:ext cx="35862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Call Microbiology Laboratory at 773-702-6133 with any questions.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348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182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University of Chicago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Chan, Ernest [UCH]</dc:creator>
  <cp:lastModifiedBy>Abeleda, Ana Precy [UCH]</cp:lastModifiedBy>
  <cp:revision>57</cp:revision>
  <cp:lastPrinted>2020-03-05T16:46:51Z</cp:lastPrinted>
  <dcterms:created xsi:type="dcterms:W3CDTF">2017-02-09T20:27:58Z</dcterms:created>
  <dcterms:modified xsi:type="dcterms:W3CDTF">2020-03-05T22:07:12Z</dcterms:modified>
</cp:coreProperties>
</file>