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843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03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18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4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84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97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980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169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866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116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18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6473-A76D-4A36-81E9-D46E2089231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221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46473-A76D-4A36-81E9-D46E2089231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2F7E7-6627-47EA-A197-B436BDDBF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11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312214" y="1858486"/>
            <a:ext cx="1630881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+mj-lt"/>
              </a:rPr>
              <a:t>Non-reactive</a:t>
            </a:r>
          </a:p>
          <a:p>
            <a:pPr algn="ctr"/>
            <a:r>
              <a:rPr lang="en-US" sz="1400" b="1" dirty="0" smtClean="0">
                <a:latin typeface="+mj-lt"/>
              </a:rPr>
              <a:t>(no further testing)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35981" y="1931618"/>
            <a:ext cx="3047999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+mj-lt"/>
              </a:rPr>
              <a:t>Reactive HIV-1 Ag/HIV-1 Ab/HIV-2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62399" y="2461736"/>
            <a:ext cx="4572001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+mj-lt"/>
                <a:cs typeface="Arial" panose="020B0604020202020204" pitchFamily="34" charset="0"/>
              </a:rPr>
              <a:t>Reflex to HIV1/2 </a:t>
            </a:r>
            <a:r>
              <a:rPr lang="en-US" sz="1400" b="1" spc="-25" dirty="0" smtClean="0">
                <a:latin typeface="+mj-lt"/>
                <a:cs typeface="Arial" panose="020B0604020202020204" pitchFamily="34" charset="0"/>
              </a:rPr>
              <a:t>Ab </a:t>
            </a:r>
            <a:r>
              <a:rPr lang="en-US" sz="1400" b="1" spc="-5" dirty="0" smtClean="0">
                <a:latin typeface="+mj-lt"/>
                <a:cs typeface="Arial" panose="020B0604020202020204" pitchFamily="34" charset="0"/>
              </a:rPr>
              <a:t>Supplemental/Differentiation (HIVSD) </a:t>
            </a:r>
            <a:endParaRPr lang="en-US" sz="1400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518115" y="3505200"/>
            <a:ext cx="144268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+mj-lt"/>
              </a:rPr>
              <a:t>HIV-1 positive or indeterminate</a:t>
            </a:r>
            <a:endParaRPr lang="en-US" sz="1400" b="1" dirty="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048045" y="3505200"/>
            <a:ext cx="1551034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+mj-lt"/>
              </a:rPr>
              <a:t>HIV-2 positive or indeterminate</a:t>
            </a:r>
            <a:endParaRPr lang="en-US" sz="1400" b="1" dirty="0">
              <a:latin typeface="+mj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430682" y="4417417"/>
            <a:ext cx="2785763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/>
              <a:t>Reflex to </a:t>
            </a:r>
          </a:p>
          <a:p>
            <a:pPr algn="ctr"/>
            <a:r>
              <a:rPr lang="en-US" sz="1400" b="1" dirty="0" smtClean="0">
                <a:latin typeface="+mj-lt"/>
              </a:rPr>
              <a:t>HIV-2 DNA/RNA send out (FHV2Q) </a:t>
            </a:r>
            <a:endParaRPr lang="en-US" sz="1400" b="1" dirty="0">
              <a:solidFill>
                <a:srgbClr val="00B050"/>
              </a:solidFill>
              <a:latin typeface="+mj-lt"/>
            </a:endParaRPr>
          </a:p>
        </p:txBody>
      </p:sp>
      <p:cxnSp>
        <p:nvCxnSpPr>
          <p:cNvPr id="33" name="Elbow Connector 32"/>
          <p:cNvCxnSpPr/>
          <p:nvPr/>
        </p:nvCxnSpPr>
        <p:spPr>
          <a:xfrm rot="5400000">
            <a:off x="1416089" y="1154847"/>
            <a:ext cx="384929" cy="1022348"/>
          </a:xfrm>
          <a:prstGeom prst="bentConnector3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92" idx="2"/>
            <a:endCxn id="25" idx="0"/>
          </p:cNvCxnSpPr>
          <p:nvPr/>
        </p:nvCxnSpPr>
        <p:spPr>
          <a:xfrm rot="16200000" flipH="1">
            <a:off x="4578212" y="-1050152"/>
            <a:ext cx="523287" cy="5440252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25" idx="2"/>
            <a:endCxn id="27" idx="0"/>
          </p:cNvCxnSpPr>
          <p:nvPr/>
        </p:nvCxnSpPr>
        <p:spPr>
          <a:xfrm rot="5400000">
            <a:off x="6793021" y="1694775"/>
            <a:ext cx="222341" cy="1311581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stCxn id="27" idx="2"/>
            <a:endCxn id="28" idx="0"/>
          </p:cNvCxnSpPr>
          <p:nvPr/>
        </p:nvCxnSpPr>
        <p:spPr>
          <a:xfrm rot="5400000">
            <a:off x="4876086" y="2132885"/>
            <a:ext cx="735687" cy="2008942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stCxn id="27" idx="2"/>
            <a:endCxn id="29" idx="0"/>
          </p:cNvCxnSpPr>
          <p:nvPr/>
        </p:nvCxnSpPr>
        <p:spPr>
          <a:xfrm rot="5400000">
            <a:off x="5668138" y="2924937"/>
            <a:ext cx="735687" cy="424838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29" idx="2"/>
            <a:endCxn id="30" idx="0"/>
          </p:cNvCxnSpPr>
          <p:nvPr/>
        </p:nvCxnSpPr>
        <p:spPr>
          <a:xfrm rot="16200000" flipH="1">
            <a:off x="5629065" y="4222917"/>
            <a:ext cx="388997" cy="2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28" idx="2"/>
            <a:endCxn id="119" idx="0"/>
          </p:cNvCxnSpPr>
          <p:nvPr/>
        </p:nvCxnSpPr>
        <p:spPr>
          <a:xfrm rot="5400000">
            <a:off x="3503996" y="3681954"/>
            <a:ext cx="388996" cy="1081928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0" y="762000"/>
            <a:ext cx="4239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HIV Ag Ab with Reflex (&gt;2 y/o and older)</a:t>
            </a:r>
            <a:r>
              <a:rPr lang="en-US" b="1" dirty="0" smtClean="0">
                <a:solidFill>
                  <a:srgbClr val="FF0000"/>
                </a:solidFill>
              </a:rPr>
              <a:t>*</a:t>
            </a:r>
            <a:r>
              <a:rPr lang="en-US" b="1" dirty="0" smtClean="0"/>
              <a:t>  </a:t>
            </a:r>
          </a:p>
          <a:p>
            <a:pPr algn="ctr"/>
            <a:r>
              <a:rPr lang="en-US" b="1" dirty="0" smtClean="0"/>
              <a:t>(HIVSCR) </a:t>
            </a:r>
            <a:endParaRPr lang="en-US" b="1" dirty="0"/>
          </a:p>
        </p:txBody>
      </p:sp>
      <p:sp>
        <p:nvSpPr>
          <p:cNvPr id="105" name="object 6"/>
          <p:cNvSpPr txBox="1"/>
          <p:nvPr/>
        </p:nvSpPr>
        <p:spPr>
          <a:xfrm>
            <a:off x="4146583" y="674883"/>
            <a:ext cx="4946471" cy="1048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ts val="1380"/>
              </a:lnSpc>
            </a:pPr>
            <a:r>
              <a:rPr lang="en-US" sz="1000" b="1" dirty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lang="en-US" sz="1000" b="1" dirty="0" smtClean="0">
                <a:solidFill>
                  <a:srgbClr val="FF0000"/>
                </a:solidFill>
                <a:latin typeface="+mj-lt"/>
                <a:cs typeface="Arial"/>
              </a:rPr>
              <a:t>   </a:t>
            </a:r>
          </a:p>
          <a:p>
            <a:pPr marL="12700" marR="5080">
              <a:lnSpc>
                <a:spcPts val="1380"/>
              </a:lnSpc>
            </a:pPr>
            <a:r>
              <a:rPr lang="en-US" sz="1000" b="1" dirty="0" smtClean="0">
                <a:solidFill>
                  <a:srgbClr val="FF0000"/>
                </a:solidFill>
                <a:latin typeface="+mj-lt"/>
                <a:cs typeface="Arial"/>
              </a:rPr>
              <a:t>* </a:t>
            </a:r>
            <a:r>
              <a:rPr lang="en-US" sz="1000" b="1" dirty="0">
                <a:latin typeface="+mj-lt"/>
                <a:cs typeface="Arial"/>
              </a:rPr>
              <a:t>For</a:t>
            </a:r>
            <a:r>
              <a:rPr lang="en-US" sz="1000" b="1" dirty="0">
                <a:solidFill>
                  <a:srgbClr val="FF0000"/>
                </a:solidFill>
                <a:latin typeface="+mj-lt"/>
                <a:cs typeface="Arial"/>
              </a:rPr>
              <a:t> HIV-1 </a:t>
            </a:r>
            <a:r>
              <a:rPr lang="en-US" sz="1000" b="1" dirty="0" smtClean="0">
                <a:solidFill>
                  <a:srgbClr val="FF0000"/>
                </a:solidFill>
                <a:latin typeface="+mj-lt"/>
                <a:cs typeface="Arial"/>
              </a:rPr>
              <a:t>RNA </a:t>
            </a:r>
            <a:r>
              <a:rPr lang="en-US" sz="1000" b="1" dirty="0">
                <a:latin typeface="+mj-lt"/>
                <a:cs typeface="Arial"/>
              </a:rPr>
              <a:t>Qualitative </a:t>
            </a:r>
            <a:r>
              <a:rPr lang="en-US" sz="1000" b="1" dirty="0" smtClean="0">
                <a:latin typeface="+mj-lt"/>
                <a:cs typeface="Arial"/>
              </a:rPr>
              <a:t>detection on </a:t>
            </a:r>
            <a:r>
              <a:rPr lang="en-US" sz="1000" b="1" dirty="0">
                <a:latin typeface="+mj-lt"/>
                <a:cs typeface="Arial"/>
              </a:rPr>
              <a:t>pediatric patients &lt; </a:t>
            </a:r>
            <a:r>
              <a:rPr lang="en-US" sz="1000" b="1" dirty="0" smtClean="0">
                <a:latin typeface="+mj-lt"/>
                <a:cs typeface="Arial"/>
              </a:rPr>
              <a:t>24 </a:t>
            </a:r>
            <a:r>
              <a:rPr lang="en-US" sz="1000" b="1" dirty="0">
                <a:latin typeface="+mj-lt"/>
                <a:cs typeface="Arial"/>
              </a:rPr>
              <a:t>months of age,  </a:t>
            </a:r>
            <a:r>
              <a:rPr lang="en-US" sz="1000" b="1" dirty="0" smtClean="0">
                <a:latin typeface="+mj-lt"/>
                <a:cs typeface="Arial"/>
              </a:rPr>
              <a:t>order:</a:t>
            </a:r>
          </a:p>
          <a:p>
            <a:pPr marL="12700" marR="5080">
              <a:lnSpc>
                <a:spcPts val="1380"/>
              </a:lnSpc>
            </a:pPr>
            <a:r>
              <a:rPr lang="en-US" sz="1000" b="1" dirty="0">
                <a:latin typeface="+mj-lt"/>
                <a:cs typeface="Arial"/>
              </a:rPr>
              <a:t> </a:t>
            </a:r>
            <a:r>
              <a:rPr lang="en-US" sz="1000" b="1" dirty="0" smtClean="0">
                <a:latin typeface="+mj-lt"/>
                <a:cs typeface="Arial"/>
              </a:rPr>
              <a:t>      </a:t>
            </a:r>
            <a:r>
              <a:rPr lang="en-US" sz="1000" b="1" dirty="0" smtClean="0">
                <a:solidFill>
                  <a:srgbClr val="FF0000"/>
                </a:solidFill>
                <a:latin typeface="+mj-lt"/>
                <a:cs typeface="Arial"/>
              </a:rPr>
              <a:t>HIVQL</a:t>
            </a:r>
            <a:r>
              <a:rPr lang="en-US" sz="1000" b="1" dirty="0" smtClean="0">
                <a:latin typeface="+mj-lt"/>
                <a:cs typeface="Arial"/>
              </a:rPr>
              <a:t>, specimen</a:t>
            </a:r>
            <a:r>
              <a:rPr lang="en-US" sz="1000" b="1" dirty="0">
                <a:latin typeface="+mj-lt"/>
                <a:cs typeface="Arial"/>
              </a:rPr>
              <a:t>:</a:t>
            </a:r>
            <a:r>
              <a:rPr lang="en-US" sz="1000" b="1" dirty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lang="en-US" sz="1000" b="1" dirty="0" smtClean="0">
                <a:solidFill>
                  <a:srgbClr val="FF0000"/>
                </a:solidFill>
                <a:latin typeface="+mj-lt"/>
                <a:cs typeface="Arial"/>
              </a:rPr>
              <a:t>Blood</a:t>
            </a:r>
            <a:r>
              <a:rPr lang="en-US" sz="1000" b="1" dirty="0" smtClean="0">
                <a:latin typeface="+mj-lt"/>
                <a:cs typeface="Arial"/>
              </a:rPr>
              <a:t>, </a:t>
            </a:r>
            <a:r>
              <a:rPr lang="en-US" sz="1000" b="1" dirty="0">
                <a:latin typeface="+mj-lt"/>
                <a:cs typeface="Arial"/>
              </a:rPr>
              <a:t>lavender top EDTA (</a:t>
            </a:r>
            <a:r>
              <a:rPr lang="en-US" sz="1000" b="1" dirty="0" smtClean="0">
                <a:latin typeface="+mj-lt"/>
                <a:cs typeface="Arial"/>
              </a:rPr>
              <a:t>specimen minimum vol. 3 mL)</a:t>
            </a:r>
          </a:p>
          <a:p>
            <a:pPr marL="12700" marR="5080">
              <a:lnSpc>
                <a:spcPts val="1380"/>
              </a:lnSpc>
            </a:pPr>
            <a:r>
              <a:rPr lang="en-US" sz="1000" b="1" dirty="0" smtClean="0">
                <a:latin typeface="+mj-lt"/>
                <a:cs typeface="Arial"/>
              </a:rPr>
              <a:t>     </a:t>
            </a:r>
            <a:endParaRPr lang="da-DK" sz="1000" b="1" dirty="0">
              <a:solidFill>
                <a:srgbClr val="FF0000"/>
              </a:solidFill>
              <a:latin typeface="+mj-lt"/>
              <a:cs typeface="Arial"/>
            </a:endParaRPr>
          </a:p>
          <a:p>
            <a:pPr marL="12700" marR="5080">
              <a:lnSpc>
                <a:spcPts val="1380"/>
              </a:lnSpc>
            </a:pPr>
            <a:endParaRPr lang="en-US" sz="1000" b="1" dirty="0">
              <a:latin typeface="+mj-lt"/>
              <a:cs typeface="Arial"/>
            </a:endParaRPr>
          </a:p>
          <a:p>
            <a:pPr marL="12700" marR="5080">
              <a:lnSpc>
                <a:spcPts val="1380"/>
              </a:lnSpc>
            </a:pPr>
            <a:endParaRPr lang="en-US" sz="1000" b="1" dirty="0" smtClean="0">
              <a:latin typeface="+mj-lt"/>
              <a:cs typeface="Arial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1956758" y="3512498"/>
            <a:ext cx="144268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+mj-lt"/>
              </a:rPr>
              <a:t>Both HIV-1 and HIV-2 negative</a:t>
            </a:r>
            <a:r>
              <a:rPr lang="en-US" sz="1400" b="1" dirty="0" smtClean="0">
                <a:solidFill>
                  <a:srgbClr val="0070C0"/>
                </a:solidFill>
                <a:latin typeface="+mj-lt"/>
              </a:rPr>
              <a:t>*</a:t>
            </a:r>
            <a:endParaRPr lang="en-US" sz="1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1912821" y="4417416"/>
            <a:ext cx="2489417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+mj-lt"/>
              </a:rPr>
              <a:t>Reflex to </a:t>
            </a:r>
          </a:p>
          <a:p>
            <a:pPr algn="ctr"/>
            <a:r>
              <a:rPr lang="en-US" sz="1400" b="1" dirty="0" smtClean="0">
                <a:latin typeface="+mj-lt"/>
              </a:rPr>
              <a:t>HIV-1 RNA Viral Load (VILO) </a:t>
            </a:r>
          </a:p>
        </p:txBody>
      </p:sp>
      <p:cxnSp>
        <p:nvCxnSpPr>
          <p:cNvPr id="120" name="Elbow Connector 119"/>
          <p:cNvCxnSpPr>
            <a:stCxn id="27" idx="2"/>
            <a:endCxn id="118" idx="0"/>
          </p:cNvCxnSpPr>
          <p:nvPr/>
        </p:nvCxnSpPr>
        <p:spPr>
          <a:xfrm rot="5400000">
            <a:off x="4091759" y="1355856"/>
            <a:ext cx="742985" cy="3570299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Elbow Connector 122"/>
          <p:cNvCxnSpPr>
            <a:stCxn id="118" idx="2"/>
            <a:endCxn id="119" idx="0"/>
          </p:cNvCxnSpPr>
          <p:nvPr/>
        </p:nvCxnSpPr>
        <p:spPr>
          <a:xfrm rot="16200000" flipH="1">
            <a:off x="2726966" y="3986852"/>
            <a:ext cx="381698" cy="479429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object 6"/>
          <p:cNvSpPr txBox="1"/>
          <p:nvPr/>
        </p:nvSpPr>
        <p:spPr>
          <a:xfrm>
            <a:off x="114584" y="3155667"/>
            <a:ext cx="1545682" cy="13336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ts val="1345"/>
              </a:lnSpc>
            </a:pPr>
            <a:r>
              <a:rPr lang="en-US" sz="1200" b="1" dirty="0" smtClean="0">
                <a:solidFill>
                  <a:srgbClr val="0070C0"/>
                </a:solidFill>
                <a:cs typeface="Arial"/>
              </a:rPr>
              <a:t>* </a:t>
            </a:r>
            <a:r>
              <a:rPr lang="en-US" sz="1200" b="1" dirty="0" smtClean="0">
                <a:cs typeface="Arial"/>
              </a:rPr>
              <a:t>Consider </a:t>
            </a:r>
            <a:r>
              <a:rPr lang="en-US" sz="1200" b="1" dirty="0">
                <a:cs typeface="Arial"/>
              </a:rPr>
              <a:t>HIV-2 DNA/RNA </a:t>
            </a:r>
            <a:r>
              <a:rPr lang="en-US" sz="1200" b="1" dirty="0" smtClean="0">
                <a:cs typeface="Arial"/>
              </a:rPr>
              <a:t>send out based </a:t>
            </a:r>
            <a:r>
              <a:rPr lang="en-US" sz="1200" b="1" dirty="0">
                <a:cs typeface="Arial"/>
              </a:rPr>
              <a:t>on patient’s </a:t>
            </a:r>
            <a:r>
              <a:rPr lang="en-US" sz="1200" b="1" dirty="0" smtClean="0">
                <a:cs typeface="Arial"/>
              </a:rPr>
              <a:t>exposure history, order in EPIC “</a:t>
            </a:r>
            <a:r>
              <a:rPr lang="en-US" sz="1200" b="1" dirty="0">
                <a:cs typeface="Arial"/>
              </a:rPr>
              <a:t>Miscellaneous Lab </a:t>
            </a:r>
            <a:r>
              <a:rPr lang="en-US" sz="1200" b="1" dirty="0" smtClean="0">
                <a:cs typeface="Arial"/>
              </a:rPr>
              <a:t>Request,” indicate a </a:t>
            </a:r>
            <a:r>
              <a:rPr lang="en-US" sz="1200" b="1" dirty="0">
                <a:cs typeface="Arial"/>
              </a:rPr>
              <a:t>send out test to Mayo with code </a:t>
            </a:r>
            <a:r>
              <a:rPr lang="en-US" sz="1200" b="1" dirty="0" smtClean="0">
                <a:cs typeface="Arial"/>
              </a:rPr>
              <a:t>FHV2Q. </a:t>
            </a:r>
            <a:endParaRPr lang="en-US" sz="1200" b="1" dirty="0">
              <a:cs typeface="Arial"/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3053114" y="5476125"/>
            <a:ext cx="1442686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+mj-lt"/>
              </a:rPr>
              <a:t>Undetected</a:t>
            </a:r>
            <a:endParaRPr lang="en-US" sz="1400" b="1" dirty="0">
              <a:latin typeface="+mj-lt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5165488" y="5476126"/>
            <a:ext cx="1316146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+mj-lt"/>
              </a:rPr>
              <a:t>Detected</a:t>
            </a:r>
            <a:endParaRPr lang="en-US" sz="1400" b="1" dirty="0">
              <a:latin typeface="+mj-lt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152400" y="5483423"/>
            <a:ext cx="1371600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+mj-lt"/>
              </a:rPr>
              <a:t>Detected</a:t>
            </a:r>
            <a:endParaRPr lang="en-US" sz="1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6895788" y="5483423"/>
            <a:ext cx="1442686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+mj-lt"/>
              </a:rPr>
              <a:t>Undetected</a:t>
            </a:r>
            <a:endParaRPr lang="en-US" sz="1400" b="1" dirty="0">
              <a:latin typeface="+mj-lt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152400" y="5962650"/>
            <a:ext cx="1371600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+mj-lt"/>
              </a:rPr>
              <a:t>HIV-1 Infection</a:t>
            </a:r>
            <a:endParaRPr lang="en-US" sz="1400" b="1" dirty="0">
              <a:solidFill>
                <a:srgbClr val="0070C0"/>
              </a:solidFill>
              <a:latin typeface="+mj-lt"/>
            </a:endParaRPr>
          </a:p>
        </p:txBody>
      </p:sp>
      <p:cxnSp>
        <p:nvCxnSpPr>
          <p:cNvPr id="141" name="Elbow Connector 140"/>
          <p:cNvCxnSpPr>
            <a:stCxn id="119" idx="2"/>
            <a:endCxn id="135" idx="0"/>
          </p:cNvCxnSpPr>
          <p:nvPr/>
        </p:nvCxnSpPr>
        <p:spPr>
          <a:xfrm rot="5400000">
            <a:off x="1726472" y="4052364"/>
            <a:ext cx="542787" cy="231933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Elbow Connector 143"/>
          <p:cNvCxnSpPr>
            <a:stCxn id="119" idx="2"/>
            <a:endCxn id="133" idx="0"/>
          </p:cNvCxnSpPr>
          <p:nvPr/>
        </p:nvCxnSpPr>
        <p:spPr>
          <a:xfrm rot="16200000" flipH="1">
            <a:off x="3198249" y="4899916"/>
            <a:ext cx="535489" cy="616927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stCxn id="133" idx="2"/>
          </p:cNvCxnSpPr>
          <p:nvPr/>
        </p:nvCxnSpPr>
        <p:spPr>
          <a:xfrm rot="16200000" flipH="1">
            <a:off x="3682217" y="5876141"/>
            <a:ext cx="185100" cy="621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/>
        </p:nvSpPr>
        <p:spPr>
          <a:xfrm>
            <a:off x="5167813" y="5990771"/>
            <a:ext cx="1311497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+mj-lt"/>
              </a:rPr>
              <a:t>HIV-2 Infection</a:t>
            </a:r>
            <a:endParaRPr lang="en-US" sz="1400" b="1" dirty="0">
              <a:solidFill>
                <a:srgbClr val="0070C0"/>
              </a:solidFill>
              <a:latin typeface="+mj-lt"/>
            </a:endParaRPr>
          </a:p>
        </p:txBody>
      </p:sp>
      <p:cxnSp>
        <p:nvCxnSpPr>
          <p:cNvPr id="157" name="Elbow Connector 156"/>
          <p:cNvCxnSpPr>
            <a:stCxn id="134" idx="2"/>
            <a:endCxn id="156" idx="0"/>
          </p:cNvCxnSpPr>
          <p:nvPr/>
        </p:nvCxnSpPr>
        <p:spPr>
          <a:xfrm rot="16200000" flipH="1">
            <a:off x="5720127" y="5887336"/>
            <a:ext cx="206868" cy="1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Elbow Connector 162"/>
          <p:cNvCxnSpPr>
            <a:stCxn id="30" idx="2"/>
            <a:endCxn id="136" idx="0"/>
          </p:cNvCxnSpPr>
          <p:nvPr/>
        </p:nvCxnSpPr>
        <p:spPr>
          <a:xfrm rot="16200000" flipH="1">
            <a:off x="6448954" y="4315246"/>
            <a:ext cx="542786" cy="1793567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Box 172"/>
          <p:cNvSpPr txBox="1"/>
          <p:nvPr/>
        </p:nvSpPr>
        <p:spPr>
          <a:xfrm>
            <a:off x="6547460" y="5990771"/>
            <a:ext cx="2520340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+mj-lt"/>
              </a:rPr>
              <a:t>Repeat HIV Ag/Ab (HIVSCR) in </a:t>
            </a:r>
          </a:p>
          <a:p>
            <a:pPr algn="ctr"/>
            <a:r>
              <a:rPr lang="en-US" sz="1400" b="1" dirty="0" smtClean="0">
                <a:latin typeface="+mj-lt"/>
              </a:rPr>
              <a:t>2-4 weeks for high risk patient</a:t>
            </a:r>
            <a:r>
              <a:rPr lang="en-US" sz="1200" b="1" dirty="0" smtClean="0">
                <a:latin typeface="+mj-lt"/>
              </a:rPr>
              <a:t>s</a:t>
            </a:r>
            <a:endParaRPr lang="en-US" sz="1200" b="1" dirty="0">
              <a:latin typeface="+mj-lt"/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2362200" y="5969000"/>
            <a:ext cx="2590800" cy="7386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+mj-lt"/>
              </a:rPr>
              <a:t>Repeat </a:t>
            </a:r>
            <a:r>
              <a:rPr lang="en-US" sz="1400" b="1" dirty="0">
                <a:latin typeface="+mj-lt"/>
              </a:rPr>
              <a:t>HIV </a:t>
            </a:r>
            <a:r>
              <a:rPr lang="en-US" sz="1400" b="1" dirty="0" smtClean="0">
                <a:latin typeface="+mj-lt"/>
              </a:rPr>
              <a:t>Ag/Ab (HIVSCR) </a:t>
            </a:r>
          </a:p>
          <a:p>
            <a:pPr algn="ctr"/>
            <a:r>
              <a:rPr lang="en-US" sz="1400" b="1" dirty="0" smtClean="0">
                <a:latin typeface="+mj-lt"/>
              </a:rPr>
              <a:t>in 2-4 </a:t>
            </a:r>
          </a:p>
          <a:p>
            <a:pPr algn="ctr"/>
            <a:r>
              <a:rPr lang="en-US" sz="1400" b="1" dirty="0" smtClean="0">
                <a:latin typeface="+mj-lt"/>
              </a:rPr>
              <a:t>weeks for high-risk patients</a:t>
            </a:r>
            <a:endParaRPr lang="en-US" sz="1400" b="1" dirty="0">
              <a:latin typeface="+mj-lt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777482" y="0"/>
            <a:ext cx="713791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cap="small" dirty="0" smtClean="0">
                <a:solidFill>
                  <a:srgbClr val="C00000"/>
                </a:solidFill>
              </a:rPr>
              <a:t>HIV Testing Algorithm</a:t>
            </a:r>
            <a:endParaRPr lang="en-US" sz="3400" cap="small" dirty="0">
              <a:solidFill>
                <a:srgbClr val="C00000"/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76199" y="609600"/>
            <a:ext cx="8686800" cy="0"/>
          </a:xfrm>
          <a:prstGeom prst="line">
            <a:avLst/>
          </a:prstGeom>
          <a:ln w="57150" cmpd="thinThick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135" idx="2"/>
            <a:endCxn id="138" idx="0"/>
          </p:cNvCxnSpPr>
          <p:nvPr/>
        </p:nvCxnSpPr>
        <p:spPr>
          <a:xfrm>
            <a:off x="838200" y="5791200"/>
            <a:ext cx="0" cy="1714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136" idx="2"/>
          </p:cNvCxnSpPr>
          <p:nvPr/>
        </p:nvCxnSpPr>
        <p:spPr>
          <a:xfrm>
            <a:off x="7617131" y="5791200"/>
            <a:ext cx="0" cy="1714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endCxn id="134" idx="0"/>
          </p:cNvCxnSpPr>
          <p:nvPr/>
        </p:nvCxnSpPr>
        <p:spPr>
          <a:xfrm flipH="1">
            <a:off x="5823561" y="5105398"/>
            <a:ext cx="2" cy="37072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Image result for university of chicago medicine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8276"/>
            <a:ext cx="1416422" cy="402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1" name="TextBox 100"/>
          <p:cNvSpPr txBox="1"/>
          <p:nvPr/>
        </p:nvSpPr>
        <p:spPr>
          <a:xfrm>
            <a:off x="76199" y="6629400"/>
            <a:ext cx="183662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Last Updated: March 2020</a:t>
            </a:r>
            <a:endParaRPr lang="en-US" sz="1000" dirty="0"/>
          </a:p>
        </p:txBody>
      </p:sp>
      <p:sp>
        <p:nvSpPr>
          <p:cNvPr id="12" name="Right Brace 11"/>
          <p:cNvSpPr/>
          <p:nvPr/>
        </p:nvSpPr>
        <p:spPr>
          <a:xfrm>
            <a:off x="1674876" y="3170907"/>
            <a:ext cx="155448" cy="131845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048045" y="6626034"/>
            <a:ext cx="35862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Call Microbiology Laboratory at 773-702-6133 with any questions.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03481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1435</TotalTime>
  <Words>182</Words>
  <Application>Microsoft Office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The University of Chicago Medical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Chan, Ernest [UCH]</dc:creator>
  <cp:lastModifiedBy>Abeleda, Ana Precy [UCH]</cp:lastModifiedBy>
  <cp:revision>57</cp:revision>
  <cp:lastPrinted>2020-03-05T16:46:51Z</cp:lastPrinted>
  <dcterms:created xsi:type="dcterms:W3CDTF">2017-02-09T20:27:58Z</dcterms:created>
  <dcterms:modified xsi:type="dcterms:W3CDTF">2020-03-05T22:07:12Z</dcterms:modified>
</cp:coreProperties>
</file>