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23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3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1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8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9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8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6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6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1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2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46473-A76D-4A36-81E9-D46E2089231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EB06CD56-02EB-8C83-BF0C-320532F05FFE}"/>
              </a:ext>
            </a:extLst>
          </p:cNvPr>
          <p:cNvCxnSpPr>
            <a:cxnSpLocks/>
          </p:cNvCxnSpPr>
          <p:nvPr/>
        </p:nvCxnSpPr>
        <p:spPr>
          <a:xfrm>
            <a:off x="2302783" y="3487460"/>
            <a:ext cx="4" cy="5461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4D90C6EB-4D25-2E68-01FF-ECABFA702195}"/>
              </a:ext>
            </a:extLst>
          </p:cNvPr>
          <p:cNvCxnSpPr>
            <a:cxnSpLocks/>
          </p:cNvCxnSpPr>
          <p:nvPr/>
        </p:nvCxnSpPr>
        <p:spPr>
          <a:xfrm>
            <a:off x="3719323" y="3480483"/>
            <a:ext cx="4" cy="5461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161BFD11-8E8D-B4D1-F5B8-0F156BE3FA96}"/>
              </a:ext>
            </a:extLst>
          </p:cNvPr>
          <p:cNvCxnSpPr>
            <a:cxnSpLocks/>
          </p:cNvCxnSpPr>
          <p:nvPr/>
        </p:nvCxnSpPr>
        <p:spPr>
          <a:xfrm>
            <a:off x="894080" y="3480483"/>
            <a:ext cx="4" cy="5461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49">
            <a:extLst>
              <a:ext uri="{FF2B5EF4-FFF2-40B4-BE49-F238E27FC236}">
                <a16:creationId xmlns:a16="http://schemas.microsoft.com/office/drawing/2014/main" id="{6E83B9D8-678E-473D-5A0C-5D41D651926D}"/>
              </a:ext>
            </a:extLst>
          </p:cNvPr>
          <p:cNvCxnSpPr>
            <a:cxnSpLocks/>
          </p:cNvCxnSpPr>
          <p:nvPr/>
        </p:nvCxnSpPr>
        <p:spPr>
          <a:xfrm rot="16200000" flipH="1">
            <a:off x="7411921" y="3388542"/>
            <a:ext cx="573895" cy="123716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156">
            <a:extLst>
              <a:ext uri="{FF2B5EF4-FFF2-40B4-BE49-F238E27FC236}">
                <a16:creationId xmlns:a16="http://schemas.microsoft.com/office/drawing/2014/main" id="{990591E0-C698-F618-B1A6-C3CE4D4F2E4D}"/>
              </a:ext>
            </a:extLst>
          </p:cNvPr>
          <p:cNvCxnSpPr>
            <a:cxnSpLocks/>
          </p:cNvCxnSpPr>
          <p:nvPr/>
        </p:nvCxnSpPr>
        <p:spPr>
          <a:xfrm rot="10800000" flipV="1">
            <a:off x="6876002" y="2275113"/>
            <a:ext cx="1124998" cy="62048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47220" y="1544040"/>
            <a:ext cx="1630881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Non-Reactive</a:t>
            </a:r>
          </a:p>
          <a:p>
            <a:pPr algn="ctr"/>
            <a:r>
              <a:rPr lang="en-US" sz="1200" b="1" dirty="0">
                <a:latin typeface="+mj-lt"/>
              </a:rPr>
              <a:t>(No further testing)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5441" y="2088530"/>
            <a:ext cx="363745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j-lt"/>
              </a:rPr>
              <a:t>Reactive HIV-1 Ag and/or Reactive HIV-1/2 Ab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95787" y="3764130"/>
            <a:ext cx="12801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HIV-1 Ab Positive or Indeterminate</a:t>
            </a:r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--------------- </a:t>
            </a:r>
          </a:p>
          <a:p>
            <a:pPr algn="ctr"/>
            <a:r>
              <a:rPr lang="en-US" sz="12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HIV-1 RNA</a:t>
            </a:r>
          </a:p>
          <a:p>
            <a:pPr algn="ctr"/>
            <a:r>
              <a:rPr lang="en-US" sz="12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Not Detected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33142" y="3644491"/>
            <a:ext cx="155103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HIV-2 Positive or Indeterminate</a:t>
            </a:r>
          </a:p>
        </p:txBody>
      </p:sp>
      <p:cxnSp>
        <p:nvCxnSpPr>
          <p:cNvPr id="33" name="Elbow Connector 32"/>
          <p:cNvCxnSpPr>
            <a:cxnSpLocks/>
          </p:cNvCxnSpPr>
          <p:nvPr/>
        </p:nvCxnSpPr>
        <p:spPr>
          <a:xfrm rot="10800000" flipV="1">
            <a:off x="2678103" y="1776282"/>
            <a:ext cx="1970030" cy="19934"/>
          </a:xfrm>
          <a:prstGeom prst="bentConnector3">
            <a:avLst>
              <a:gd name="adj1" fmla="val 79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cxnSpLocks/>
          </p:cNvCxnSpPr>
          <p:nvPr/>
        </p:nvCxnSpPr>
        <p:spPr>
          <a:xfrm rot="16200000" flipH="1">
            <a:off x="5371465" y="796548"/>
            <a:ext cx="565762" cy="2012425"/>
          </a:xfrm>
          <a:prstGeom prst="bentConnector3">
            <a:avLst>
              <a:gd name="adj1" fmla="val 48877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cxnSpLocks/>
            <a:endCxn id="28" idx="0"/>
          </p:cNvCxnSpPr>
          <p:nvPr/>
        </p:nvCxnSpPr>
        <p:spPr>
          <a:xfrm>
            <a:off x="2678101" y="3486260"/>
            <a:ext cx="2457766" cy="277870"/>
          </a:xfrm>
          <a:prstGeom prst="bentConnector2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cxnSpLocks/>
          </p:cNvCxnSpPr>
          <p:nvPr/>
        </p:nvCxnSpPr>
        <p:spPr>
          <a:xfrm rot="16200000" flipH="1">
            <a:off x="6174756" y="2738962"/>
            <a:ext cx="573895" cy="123716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3283537" y="876437"/>
            <a:ext cx="272933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HIV Ag/Ab with Reflex</a:t>
            </a:r>
          </a:p>
          <a:p>
            <a:pPr algn="ctr"/>
            <a:r>
              <a:rPr lang="en-US" b="1" dirty="0"/>
              <a:t>(LABCHHIVRFL)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54000" y="3765353"/>
            <a:ext cx="128016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Both HIV-1 Ab and HIV-2 Ab Negative</a:t>
            </a:r>
          </a:p>
          <a:p>
            <a:pPr algn="ctr"/>
            <a:r>
              <a:rPr lang="en-US" sz="1200" b="1" dirty="0">
                <a:latin typeface="+mj-lt"/>
              </a:rPr>
              <a:t>---------------</a:t>
            </a:r>
          </a:p>
          <a:p>
            <a:pPr algn="ctr"/>
            <a:r>
              <a:rPr lang="en-US" sz="12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HIV RNA-1 Detected</a:t>
            </a:r>
          </a:p>
        </p:txBody>
      </p:sp>
      <p:cxnSp>
        <p:nvCxnSpPr>
          <p:cNvPr id="120" name="Elbow Connector 119"/>
          <p:cNvCxnSpPr>
            <a:cxnSpLocks/>
          </p:cNvCxnSpPr>
          <p:nvPr/>
        </p:nvCxnSpPr>
        <p:spPr>
          <a:xfrm rot="10800000" flipV="1">
            <a:off x="894085" y="3194917"/>
            <a:ext cx="3723946" cy="292542"/>
          </a:xfrm>
          <a:prstGeom prst="bentConnector3">
            <a:avLst>
              <a:gd name="adj1" fmla="val 43179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4495787" y="5224795"/>
            <a:ext cx="1280152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Patient on HIV Antiviral Therapy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038267" y="5335775"/>
            <a:ext cx="1316146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Detected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62322" y="5340156"/>
            <a:ext cx="152926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Undetected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53999" y="5243441"/>
            <a:ext cx="1276901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HIV-1 Infection</a:t>
            </a:r>
            <a:endParaRPr lang="en-US" sz="12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6038267" y="5885525"/>
            <a:ext cx="1311497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HIV-2 Infection</a:t>
            </a:r>
            <a:endParaRPr lang="en-US" sz="12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7462322" y="5875142"/>
            <a:ext cx="1529262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Repeat HIV Ag/Ab (HIVSCR) </a:t>
            </a:r>
          </a:p>
          <a:p>
            <a:pPr algn="ctr"/>
            <a:r>
              <a:rPr lang="en-US" sz="1100" b="1" dirty="0">
                <a:latin typeface="+mj-lt"/>
              </a:rPr>
              <a:t>in 2-4 Weeks </a:t>
            </a:r>
          </a:p>
          <a:p>
            <a:pPr algn="ctr"/>
            <a:r>
              <a:rPr lang="en-US" sz="1100" b="1" dirty="0">
                <a:latin typeface="+mj-lt"/>
              </a:rPr>
              <a:t>for High-Risk Patients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1667927" y="5238669"/>
            <a:ext cx="1276901" cy="9387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Repeat HIV Ag/Ab (HIVSCR) </a:t>
            </a:r>
          </a:p>
          <a:p>
            <a:pPr algn="ctr"/>
            <a:r>
              <a:rPr lang="en-US" sz="1100" b="1" dirty="0">
                <a:latin typeface="+mj-lt"/>
              </a:rPr>
              <a:t>in 2-4 Weeks </a:t>
            </a:r>
          </a:p>
          <a:p>
            <a:pPr algn="ctr"/>
            <a:r>
              <a:rPr lang="en-US" sz="1100" b="1" dirty="0">
                <a:latin typeface="+mj-lt"/>
              </a:rPr>
              <a:t>for High-Risk Patients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6199" y="47179"/>
            <a:ext cx="8697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cap="small" dirty="0">
                <a:solidFill>
                  <a:srgbClr val="C00000"/>
                </a:solidFill>
              </a:rPr>
              <a:t>HIV Testing Algorithm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87282" y="762000"/>
            <a:ext cx="8686800" cy="0"/>
          </a:xfrm>
          <a:prstGeom prst="line">
            <a:avLst/>
          </a:prstGeom>
          <a:ln w="57150" cmpd="thinThick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cxnSpLocks/>
            <a:stCxn id="136" idx="2"/>
            <a:endCxn id="173" idx="0"/>
          </p:cNvCxnSpPr>
          <p:nvPr/>
        </p:nvCxnSpPr>
        <p:spPr>
          <a:xfrm flipH="1">
            <a:off x="8226953" y="5617155"/>
            <a:ext cx="2" cy="2579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cxnSpLocks/>
            <a:endCxn id="134" idx="0"/>
          </p:cNvCxnSpPr>
          <p:nvPr/>
        </p:nvCxnSpPr>
        <p:spPr>
          <a:xfrm>
            <a:off x="6696340" y="4624262"/>
            <a:ext cx="0" cy="7115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mage result for university of chicago medicine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22" y="180250"/>
            <a:ext cx="1416422" cy="40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TextBox 100"/>
          <p:cNvSpPr txBox="1"/>
          <p:nvPr/>
        </p:nvSpPr>
        <p:spPr>
          <a:xfrm>
            <a:off x="0" y="6611748"/>
            <a:ext cx="1836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Last Updated: February 2026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71BA1E0-C1C2-E568-59B0-8AC457A47AAB}"/>
              </a:ext>
            </a:extLst>
          </p:cNvPr>
          <p:cNvGrpSpPr/>
          <p:nvPr/>
        </p:nvGrpSpPr>
        <p:grpSpPr>
          <a:xfrm>
            <a:off x="2360055" y="2502719"/>
            <a:ext cx="4515946" cy="750825"/>
            <a:chOff x="2360055" y="2502719"/>
            <a:chExt cx="4515946" cy="750825"/>
          </a:xfrm>
        </p:grpSpPr>
        <p:sp>
          <p:nvSpPr>
            <p:cNvPr id="27" name="TextBox 26"/>
            <p:cNvSpPr txBox="1"/>
            <p:nvPr/>
          </p:nvSpPr>
          <p:spPr>
            <a:xfrm>
              <a:off x="2360055" y="2502719"/>
              <a:ext cx="4515946" cy="52322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anose="020B0604020202020204" pitchFamily="34" charset="0"/>
                </a:rPr>
                <a:t>Reflex to HIV-1/2 </a:t>
              </a:r>
              <a:r>
                <a:rPr lang="en-US" sz="1400" b="1" spc="-25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anose="020B0604020202020204" pitchFamily="34" charset="0"/>
                </a:rPr>
                <a:t>Ab </a:t>
              </a:r>
              <a:r>
                <a:rPr lang="en-US" sz="1400" b="1" spc="-5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anose="020B0604020202020204" pitchFamily="34" charset="0"/>
                </a:rPr>
                <a:t>Supplemental/Differentiation (HIVSD)</a:t>
              </a:r>
            </a:p>
            <a:p>
              <a:pPr algn="ctr"/>
              <a:r>
                <a:rPr lang="en-US" sz="1400" b="1" spc="-5" dirty="0">
                  <a:latin typeface="+mj-lt"/>
                  <a:cs typeface="Arial" panose="020B0604020202020204" pitchFamily="34" charset="0"/>
                </a:rPr>
                <a:t>+ </a:t>
              </a:r>
              <a:endParaRPr lang="en-US" sz="1400" b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2360055" y="2945767"/>
              <a:ext cx="4515945" cy="30777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4">
                      <a:lumMod val="75000"/>
                    </a:schemeClr>
                  </a:solidFill>
                  <a:latin typeface="+mj-lt"/>
                </a:rPr>
                <a:t>And Reflex to HIV-1 RNA Viral Load (VILO) 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88554" y="4299382"/>
            <a:ext cx="246477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Reflex to </a:t>
            </a:r>
          </a:p>
          <a:p>
            <a:pPr algn="ctr"/>
            <a:r>
              <a:rPr lang="en-US" sz="1200" b="1" dirty="0">
                <a:latin typeface="+mj-lt"/>
              </a:rPr>
              <a:t>HIV-2 DNA/RNA Send-Out (FHV2Q) </a:t>
            </a:r>
            <a:endParaRPr lang="en-US" sz="12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2E406BD-6850-1E7B-59FF-99E092EAB942}"/>
              </a:ext>
            </a:extLst>
          </p:cNvPr>
          <p:cNvSpPr txBox="1"/>
          <p:nvPr/>
        </p:nvSpPr>
        <p:spPr>
          <a:xfrm>
            <a:off x="1667927" y="3765353"/>
            <a:ext cx="128016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Both HIV-1 Ab and HIV-2 Ab</a:t>
            </a:r>
          </a:p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Negative</a:t>
            </a:r>
          </a:p>
          <a:p>
            <a:pPr algn="ctr"/>
            <a:r>
              <a:rPr lang="en-US" sz="1200" b="1" dirty="0">
                <a:latin typeface="+mj-lt"/>
              </a:rPr>
              <a:t>---------------</a:t>
            </a:r>
          </a:p>
          <a:p>
            <a:pPr algn="ctr"/>
            <a:r>
              <a:rPr lang="en-US" sz="12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HIV-1 RNA Not Detected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14FE94-0B8B-AF0E-8DFE-CE7284359495}"/>
              </a:ext>
            </a:extLst>
          </p:cNvPr>
          <p:cNvSpPr txBox="1"/>
          <p:nvPr/>
        </p:nvSpPr>
        <p:spPr>
          <a:xfrm>
            <a:off x="3081854" y="3765353"/>
            <a:ext cx="128016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HIV-1 Ab Positive or Indeterminate</a:t>
            </a:r>
          </a:p>
          <a:p>
            <a:pPr algn="ctr"/>
            <a:endParaRPr lang="en-US" sz="1200" b="1" dirty="0">
              <a:latin typeface="+mj-lt"/>
            </a:endParaRPr>
          </a:p>
          <a:p>
            <a:pPr algn="ctr"/>
            <a:r>
              <a:rPr lang="en-US" sz="1200" b="1" dirty="0">
                <a:latin typeface="+mj-lt"/>
              </a:rPr>
              <a:t>---------------</a:t>
            </a:r>
          </a:p>
          <a:p>
            <a:pPr algn="ctr"/>
            <a:r>
              <a:rPr lang="en-US" sz="12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HIV-1 RNA Detected</a:t>
            </a:r>
          </a:p>
        </p:txBody>
      </p:sp>
      <p:cxnSp>
        <p:nvCxnSpPr>
          <p:cNvPr id="67" name="Elbow Connector 46">
            <a:extLst>
              <a:ext uri="{FF2B5EF4-FFF2-40B4-BE49-F238E27FC236}">
                <a16:creationId xmlns:a16="http://schemas.microsoft.com/office/drawing/2014/main" id="{686E9B6A-0E33-C59A-EC94-F91F761997E7}"/>
              </a:ext>
            </a:extLst>
          </p:cNvPr>
          <p:cNvCxnSpPr>
            <a:cxnSpLocks/>
            <a:endCxn id="136" idx="0"/>
          </p:cNvCxnSpPr>
          <p:nvPr/>
        </p:nvCxnSpPr>
        <p:spPr>
          <a:xfrm>
            <a:off x="6696336" y="5035811"/>
            <a:ext cx="1530619" cy="304345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8A30816-B74D-A838-8F44-6C2CB6DFA29E}"/>
              </a:ext>
            </a:extLst>
          </p:cNvPr>
          <p:cNvCxnSpPr>
            <a:cxnSpLocks/>
            <a:stCxn id="134" idx="2"/>
          </p:cNvCxnSpPr>
          <p:nvPr/>
        </p:nvCxnSpPr>
        <p:spPr>
          <a:xfrm flipH="1">
            <a:off x="6696336" y="5612774"/>
            <a:ext cx="4" cy="26236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80A5DB5F-F5AE-E43F-9E77-BC2D801299BD}"/>
              </a:ext>
            </a:extLst>
          </p:cNvPr>
          <p:cNvCxnSpPr>
            <a:cxnSpLocks/>
          </p:cNvCxnSpPr>
          <p:nvPr/>
        </p:nvCxnSpPr>
        <p:spPr>
          <a:xfrm flipH="1">
            <a:off x="5135863" y="4964459"/>
            <a:ext cx="4" cy="26236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F0F47DA-6B9E-D02C-2108-A5669B43A4CB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3721930" y="4965682"/>
            <a:ext cx="4" cy="27055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71FDB021-EB0D-1599-B6EC-E5FB355B657E}"/>
              </a:ext>
            </a:extLst>
          </p:cNvPr>
          <p:cNvCxnSpPr>
            <a:cxnSpLocks/>
            <a:endCxn id="181" idx="0"/>
          </p:cNvCxnSpPr>
          <p:nvPr/>
        </p:nvCxnSpPr>
        <p:spPr>
          <a:xfrm>
            <a:off x="2305020" y="4962427"/>
            <a:ext cx="1358" cy="27624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7042A985-C89C-319D-80AA-50325D1B4E19}"/>
              </a:ext>
            </a:extLst>
          </p:cNvPr>
          <p:cNvCxnSpPr>
            <a:cxnSpLocks/>
            <a:stCxn id="118" idx="2"/>
          </p:cNvCxnSpPr>
          <p:nvPr/>
        </p:nvCxnSpPr>
        <p:spPr>
          <a:xfrm flipH="1">
            <a:off x="894070" y="4965682"/>
            <a:ext cx="10" cy="27670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2A9405D0-19FB-1E29-250D-A5088EEF1A69}"/>
              </a:ext>
            </a:extLst>
          </p:cNvPr>
          <p:cNvSpPr txBox="1"/>
          <p:nvPr/>
        </p:nvSpPr>
        <p:spPr>
          <a:xfrm>
            <a:off x="3087722" y="5243441"/>
            <a:ext cx="1276901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HIV-1 Infection</a:t>
            </a:r>
            <a:endParaRPr lang="en-US" sz="12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481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150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The University of Chicago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Chan, Ernest [UCH]</dc:creator>
  <cp:lastModifiedBy>Abeleda, Ana Precy [UCM]</cp:lastModifiedBy>
  <cp:revision>66</cp:revision>
  <cp:lastPrinted>2020-03-05T16:46:51Z</cp:lastPrinted>
  <dcterms:created xsi:type="dcterms:W3CDTF">2017-02-09T20:27:58Z</dcterms:created>
  <dcterms:modified xsi:type="dcterms:W3CDTF">2026-02-20T13:24:26Z</dcterms:modified>
</cp:coreProperties>
</file>